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1"/>
  </p:sldMasterIdLst>
  <p:notesMasterIdLst>
    <p:notesMasterId r:id="rId12"/>
  </p:notesMasterIdLst>
  <p:sldIdLst>
    <p:sldId id="256" r:id="rId2"/>
    <p:sldId id="257" r:id="rId3"/>
    <p:sldId id="258" r:id="rId4"/>
    <p:sldId id="259" r:id="rId5"/>
    <p:sldId id="264" r:id="rId6"/>
    <p:sldId id="261" r:id="rId7"/>
    <p:sldId id="260" r:id="rId8"/>
    <p:sldId id="265"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84588" autoAdjust="0"/>
  </p:normalViewPr>
  <p:slideViewPr>
    <p:cSldViewPr snapToGrid="0">
      <p:cViewPr varScale="1">
        <p:scale>
          <a:sx n="61" d="100"/>
          <a:sy n="61" d="100"/>
        </p:scale>
        <p:origin x="-1062"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01D92C-4AA8-4ED5-85E0-11402F2FB04B}" type="datetimeFigureOut">
              <a:rPr lang="en-US" smtClean="0"/>
              <a:pPr/>
              <a:t>4/1/2020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362FDD-376A-4FB3-9957-DEA6BD836B24}" type="slidenum">
              <a:rPr lang="en-US" smtClean="0"/>
              <a:pPr/>
              <a:t>‹#›</a:t>
            </a:fld>
            <a:endParaRPr lang="en-US" dirty="0"/>
          </a:p>
        </p:txBody>
      </p:sp>
    </p:spTree>
    <p:extLst>
      <p:ext uri="{BB962C8B-B14F-4D97-AF65-F5344CB8AC3E}">
        <p14:creationId xmlns="" xmlns:p14="http://schemas.microsoft.com/office/powerpoint/2010/main" val="35222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Price determination among monopolies tend to incline toward price discrimination as firms opt to sell their products or services at different markets in different prices to maximize their profits (Bertoletti &amp; Etro, 2017).</a:t>
            </a:r>
            <a:r>
              <a:rPr lang="en-GB" baseline="0" dirty="0" smtClean="0">
                <a:latin typeface="Times New Roman" panose="02020603050405020304" pitchFamily="18" charset="0"/>
                <a:cs typeface="Times New Roman" panose="02020603050405020304" pitchFamily="18" charset="0"/>
              </a:rPr>
              <a:t> As such, m</a:t>
            </a:r>
            <a:r>
              <a:rPr lang="en-GB" dirty="0" smtClean="0">
                <a:latin typeface="Times New Roman" panose="02020603050405020304" pitchFamily="18" charset="0"/>
                <a:cs typeface="Times New Roman" panose="02020603050405020304" pitchFamily="18" charset="0"/>
              </a:rPr>
              <a:t>onopolies are the only producer of a product.</a:t>
            </a:r>
            <a:r>
              <a:rPr lang="en-GB" baseline="0" dirty="0" smtClean="0">
                <a:latin typeface="Times New Roman" panose="02020603050405020304" pitchFamily="18" charset="0"/>
                <a:cs typeface="Times New Roman" panose="02020603050405020304" pitchFamily="18" charset="0"/>
              </a:rPr>
              <a:t> This make them to</a:t>
            </a:r>
            <a:r>
              <a:rPr lang="en-GB" dirty="0" smtClean="0">
                <a:latin typeface="Times New Roman" panose="02020603050405020304" pitchFamily="18" charset="0"/>
                <a:cs typeface="Times New Roman" panose="02020603050405020304" pitchFamily="18" charset="0"/>
              </a:rPr>
              <a:t> influence the price of the product by changing the supply.</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7362FDD-376A-4FB3-9957-DEA6BD836B24}" type="slidenum">
              <a:rPr lang="en-US" smtClean="0"/>
              <a:pPr/>
              <a:t>2</a:t>
            </a:fld>
            <a:endParaRPr lang="en-US" dirty="0"/>
          </a:p>
        </p:txBody>
      </p:sp>
    </p:spTree>
    <p:extLst>
      <p:ext uri="{BB962C8B-B14F-4D97-AF65-F5344CB8AC3E}">
        <p14:creationId xmlns="" xmlns:p14="http://schemas.microsoft.com/office/powerpoint/2010/main" val="2220058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Price determination is a critical aspect among monopolies since they get to</a:t>
            </a:r>
            <a:r>
              <a:rPr lang="en-US" baseline="0" dirty="0" smtClean="0">
                <a:latin typeface="Times New Roman" panose="02020603050405020304" pitchFamily="18" charset="0"/>
                <a:cs typeface="Times New Roman" panose="02020603050405020304" pitchFamily="18" charset="0"/>
              </a:rPr>
              <a:t> dictate the market share and profits to be realized (</a:t>
            </a:r>
            <a:r>
              <a:rPr lang="it-IT" baseline="0" dirty="0" smtClean="0">
                <a:latin typeface="Times New Roman" panose="02020603050405020304" pitchFamily="18" charset="0"/>
                <a:cs typeface="Times New Roman" panose="02020603050405020304" pitchFamily="18" charset="0"/>
              </a:rPr>
              <a:t>Jim &amp; Scaramozzino, 2017)</a:t>
            </a:r>
            <a:r>
              <a:rPr lang="en-US" baseline="0" dirty="0" smtClean="0">
                <a:latin typeface="Times New Roman" panose="02020603050405020304" pitchFamily="18" charset="0"/>
                <a:cs typeface="Times New Roman" panose="02020603050405020304" pitchFamily="18" charset="0"/>
              </a:rPr>
              <a:t>. Monopolies study the market based on what other businesses determine prices in order to make profits. In addition, </a:t>
            </a:r>
            <a:r>
              <a:rPr lang="en-GB" baseline="0" dirty="0" smtClean="0">
                <a:latin typeface="Times New Roman" panose="02020603050405020304" pitchFamily="18" charset="0"/>
                <a:cs typeface="Times New Roman" panose="02020603050405020304" pitchFamily="18" charset="0"/>
              </a:rPr>
              <a:t>closed-form solutions and simple pricing rules emerged under monopolistic competition when common aggregators determined the demands (Cowan, 2018).</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7362FDD-376A-4FB3-9957-DEA6BD836B24}" type="slidenum">
              <a:rPr lang="en-US" smtClean="0"/>
              <a:pPr/>
              <a:t>3</a:t>
            </a:fld>
            <a:endParaRPr lang="en-US" dirty="0"/>
          </a:p>
        </p:txBody>
      </p:sp>
    </p:spTree>
    <p:extLst>
      <p:ext uri="{BB962C8B-B14F-4D97-AF65-F5344CB8AC3E}">
        <p14:creationId xmlns="" xmlns:p14="http://schemas.microsoft.com/office/powerpoint/2010/main" val="142343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For intermediate goods across resale markets, price determination can be managed</a:t>
            </a:r>
            <a:r>
              <a:rPr lang="en-US" baseline="0" dirty="0" smtClean="0">
                <a:latin typeface="Times New Roman" panose="02020603050405020304" pitchFamily="18" charset="0"/>
                <a:cs typeface="Times New Roman" panose="02020603050405020304" pitchFamily="18" charset="0"/>
              </a:rPr>
              <a:t> by eliminating practices like dual wholesale pricing and increasing overall sales in the long run (</a:t>
            </a:r>
            <a:r>
              <a:rPr lang="it-IT" baseline="0" dirty="0" smtClean="0">
                <a:latin typeface="Times New Roman" panose="02020603050405020304" pitchFamily="18" charset="0"/>
                <a:cs typeface="Times New Roman" panose="02020603050405020304" pitchFamily="18" charset="0"/>
              </a:rPr>
              <a:t>Fanti &amp; Buccella, 2017)</a:t>
            </a:r>
            <a:r>
              <a:rPr lang="en-US" baseline="0" dirty="0" smtClean="0">
                <a:latin typeface="Times New Roman" panose="02020603050405020304" pitchFamily="18" charset="0"/>
                <a:cs typeface="Times New Roman" panose="02020603050405020304" pitchFamily="18" charset="0"/>
              </a:rPr>
              <a:t>. The use of </a:t>
            </a:r>
            <a:r>
              <a:rPr lang="en-GB" baseline="0" dirty="0" smtClean="0">
                <a:latin typeface="Times New Roman" panose="02020603050405020304" pitchFamily="18" charset="0"/>
                <a:cs typeface="Times New Roman" panose="02020603050405020304" pitchFamily="18" charset="0"/>
              </a:rPr>
              <a:t>regulators may also be used to determine the level of the margin based on the average of initial margins.</a:t>
            </a:r>
            <a:r>
              <a:rPr lang="en-US" baseline="0" dirty="0" smtClean="0">
                <a:latin typeface="Times New Roman" panose="02020603050405020304" pitchFamily="18" charset="0"/>
                <a:cs typeface="Times New Roman" panose="02020603050405020304" pitchFamily="18" charset="0"/>
              </a:rPr>
              <a:t> This can also dictate setting of margins (Watson &amp; Ziv, 2019).</a:t>
            </a:r>
            <a:endParaRPr lang="en-GB" baseline="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7362FDD-376A-4FB3-9957-DEA6BD836B24}" type="slidenum">
              <a:rPr lang="en-US" smtClean="0"/>
              <a:pPr/>
              <a:t>4</a:t>
            </a:fld>
            <a:endParaRPr lang="en-US" dirty="0"/>
          </a:p>
        </p:txBody>
      </p:sp>
    </p:spTree>
    <p:extLst>
      <p:ext uri="{BB962C8B-B14F-4D97-AF65-F5344CB8AC3E}">
        <p14:creationId xmlns="" xmlns:p14="http://schemas.microsoft.com/office/powerpoint/2010/main" val="90342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Price discrimination is a pricing strategy used by monopolies as they allow identical goods or services to be transacted by the same provider at different prices in different markets (Laussel</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&amp; Resende, 2019). Price discrimination might be minimal to</a:t>
            </a:r>
            <a:r>
              <a:rPr lang="en-GB" baseline="0" dirty="0" smtClean="0">
                <a:latin typeface="Times New Roman" panose="02020603050405020304" pitchFamily="18" charset="0"/>
                <a:cs typeface="Times New Roman" panose="02020603050405020304" pitchFamily="18" charset="0"/>
              </a:rPr>
              <a:t> affirm</a:t>
            </a:r>
            <a:r>
              <a:rPr lang="en-GB" dirty="0" smtClean="0">
                <a:latin typeface="Times New Roman" panose="02020603050405020304" pitchFamily="18" charset="0"/>
                <a:cs typeface="Times New Roman" panose="02020603050405020304" pitchFamily="18" charset="0"/>
              </a:rPr>
              <a:t> with market power to</a:t>
            </a:r>
            <a:r>
              <a:rPr lang="en-GB" baseline="0" dirty="0" smtClean="0">
                <a:latin typeface="Times New Roman" panose="02020603050405020304" pitchFamily="18" charset="0"/>
                <a:cs typeface="Times New Roman" panose="02020603050405020304" pitchFamily="18" charset="0"/>
              </a:rPr>
              <a:t> succeed in achieving the </a:t>
            </a:r>
            <a:r>
              <a:rPr lang="en-GB" dirty="0" smtClean="0">
                <a:latin typeface="Times New Roman" panose="02020603050405020304" pitchFamily="18" charset="0"/>
                <a:cs typeface="Times New Roman" panose="02020603050405020304" pitchFamily="18" charset="0"/>
              </a:rPr>
              <a:t>set profits.</a:t>
            </a:r>
            <a:r>
              <a:rPr lang="en-GB" baseline="0" dirty="0" smtClean="0">
                <a:latin typeface="Times New Roman" panose="02020603050405020304" pitchFamily="18" charset="0"/>
                <a:cs typeface="Times New Roman" panose="02020603050405020304" pitchFamily="18" charset="0"/>
              </a:rPr>
              <a:t> The use of regulators may essential in the</a:t>
            </a:r>
            <a:r>
              <a:rPr lang="en-GB" dirty="0" smtClean="0">
                <a:latin typeface="Times New Roman" panose="02020603050405020304" pitchFamily="18" charset="0"/>
                <a:cs typeface="Times New Roman" panose="02020603050405020304" pitchFamily="18" charset="0"/>
              </a:rPr>
              <a:t> determination</a:t>
            </a:r>
            <a:r>
              <a:rPr lang="en-GB" baseline="0" dirty="0" smtClean="0">
                <a:latin typeface="Times New Roman" panose="02020603050405020304" pitchFamily="18" charset="0"/>
                <a:cs typeface="Times New Roman" panose="02020603050405020304" pitchFamily="18" charset="0"/>
              </a:rPr>
              <a:t> of</a:t>
            </a:r>
            <a:r>
              <a:rPr lang="en-GB" dirty="0" smtClean="0">
                <a:latin typeface="Times New Roman" panose="02020603050405020304" pitchFamily="18" charset="0"/>
                <a:cs typeface="Times New Roman" panose="02020603050405020304" pitchFamily="18" charset="0"/>
              </a:rPr>
              <a:t> the level margins. Most</a:t>
            </a:r>
            <a:r>
              <a:rPr lang="en-GB" baseline="0" dirty="0" smtClean="0">
                <a:latin typeface="Times New Roman" panose="02020603050405020304" pitchFamily="18" charset="0"/>
                <a:cs typeface="Times New Roman" panose="02020603050405020304" pitchFamily="18" charset="0"/>
              </a:rPr>
              <a:t> monopolies have more than 50% of the market share, and as such, this might force the consumers to adhere to price discrimination imposed by the monopoly (Miklós-Thal &amp; Shaffer, 2019).</a:t>
            </a:r>
            <a:endParaRPr lang="en-AU"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7362FDD-376A-4FB3-9957-DEA6BD836B24}" type="slidenum">
              <a:rPr lang="en-US" smtClean="0"/>
              <a:pPr/>
              <a:t>5</a:t>
            </a:fld>
            <a:endParaRPr lang="en-US" dirty="0"/>
          </a:p>
        </p:txBody>
      </p:sp>
    </p:spTree>
    <p:extLst>
      <p:ext uri="{BB962C8B-B14F-4D97-AF65-F5344CB8AC3E}">
        <p14:creationId xmlns="" xmlns:p14="http://schemas.microsoft.com/office/powerpoint/2010/main" val="2578497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Land monopoly is not just a monopoly but the greatest</a:t>
            </a:r>
            <a:r>
              <a:rPr lang="en-US" baseline="0" dirty="0" smtClean="0"/>
              <a:t> and the mother of all monopolies due to its perpetual nature. According to Watson &amp; Oren (2019),</a:t>
            </a:r>
            <a:r>
              <a:rPr lang="en-GB" baseline="0" dirty="0" smtClean="0"/>
              <a:t> inequality is closely linked to the rising monopoly power. This can be shown by the use of a general equilibrium model involving firms with rising monopoly power and finds based on how they enjoy market power (</a:t>
            </a:r>
            <a:r>
              <a:rPr lang="it-IT" baseline="0" dirty="0" smtClean="0"/>
              <a:t>Jim &amp; Scaramozzino, 2017)</a:t>
            </a:r>
            <a:r>
              <a:rPr lang="en-GB" baseline="0" dirty="0" smtClean="0"/>
              <a:t>.</a:t>
            </a:r>
            <a:endParaRPr lang="en-US" dirty="0"/>
          </a:p>
        </p:txBody>
      </p:sp>
      <p:sp>
        <p:nvSpPr>
          <p:cNvPr id="4" name="Slide Number Placeholder 3"/>
          <p:cNvSpPr>
            <a:spLocks noGrp="1"/>
          </p:cNvSpPr>
          <p:nvPr>
            <p:ph type="sldNum" sz="quarter" idx="10"/>
          </p:nvPr>
        </p:nvSpPr>
        <p:spPr/>
        <p:txBody>
          <a:bodyPr/>
          <a:lstStyle/>
          <a:p>
            <a:fld id="{B7362FDD-376A-4FB3-9957-DEA6BD836B24}" type="slidenum">
              <a:rPr lang="en-US" smtClean="0"/>
              <a:pPr/>
              <a:t>6</a:t>
            </a:fld>
            <a:endParaRPr lang="en-US" dirty="0"/>
          </a:p>
        </p:txBody>
      </p:sp>
    </p:spTree>
    <p:extLst>
      <p:ext uri="{BB962C8B-B14F-4D97-AF65-F5344CB8AC3E}">
        <p14:creationId xmlns="" xmlns:p14="http://schemas.microsoft.com/office/powerpoint/2010/main" val="693263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driven</a:t>
            </a:r>
            <a:r>
              <a:rPr lang="en-US" baseline="0" dirty="0" smtClean="0"/>
              <a:t> firms often take advantage of intellectual rights to create monopolies through barriers of entry hence creating inequalities as they accumulate wealth. Another</a:t>
            </a:r>
            <a:r>
              <a:rPr lang="en-GB" baseline="0" dirty="0" smtClean="0"/>
              <a:t> source of monopoly power can be land ownership, which is perceived as a perpetual monopoly due to its permanent nature. Monopolist landowners are known to maximize profits by setting rents hence dictating their market power (Kurz, 2017).</a:t>
            </a:r>
            <a:endParaRPr lang="en-US" dirty="0"/>
          </a:p>
        </p:txBody>
      </p:sp>
      <p:sp>
        <p:nvSpPr>
          <p:cNvPr id="4" name="Slide Number Placeholder 3"/>
          <p:cNvSpPr>
            <a:spLocks noGrp="1"/>
          </p:cNvSpPr>
          <p:nvPr>
            <p:ph type="sldNum" sz="quarter" idx="10"/>
          </p:nvPr>
        </p:nvSpPr>
        <p:spPr/>
        <p:txBody>
          <a:bodyPr/>
          <a:lstStyle/>
          <a:p>
            <a:fld id="{B7362FDD-376A-4FB3-9957-DEA6BD836B24}" type="slidenum">
              <a:rPr lang="en-US" smtClean="0"/>
              <a:pPr/>
              <a:t>7</a:t>
            </a:fld>
            <a:endParaRPr lang="en-US" dirty="0"/>
          </a:p>
        </p:txBody>
      </p:sp>
    </p:spTree>
    <p:extLst>
      <p:ext uri="{BB962C8B-B14F-4D97-AF65-F5344CB8AC3E}">
        <p14:creationId xmlns="" xmlns:p14="http://schemas.microsoft.com/office/powerpoint/2010/main" val="2488876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Both</a:t>
            </a:r>
            <a:r>
              <a:rPr lang="en-GB" baseline="0" dirty="0" smtClean="0"/>
              <a:t> u</a:t>
            </a:r>
            <a:r>
              <a:rPr lang="en-GB" dirty="0" smtClean="0"/>
              <a:t>pstream and downstream monopolists who produce complementary inputs independently (Spulber, 2017). Monopolie</a:t>
            </a:r>
            <a:r>
              <a:rPr lang="en-GB" baseline="0" dirty="0" smtClean="0"/>
              <a:t>s practice price discrimination for them to be able to transact similar goods or service at different prices in different markets. Monopolistic firms tend to engage in price discrimination to maximize their profits and this can be regarded as an aspect of achieving competitive advantage (Sun et al., 2017).</a:t>
            </a:r>
            <a:endParaRPr lang="en-AU" dirty="0"/>
          </a:p>
        </p:txBody>
      </p:sp>
      <p:sp>
        <p:nvSpPr>
          <p:cNvPr id="4" name="Slide Number Placeholder 3"/>
          <p:cNvSpPr>
            <a:spLocks noGrp="1"/>
          </p:cNvSpPr>
          <p:nvPr>
            <p:ph type="sldNum" sz="quarter" idx="10"/>
          </p:nvPr>
        </p:nvSpPr>
        <p:spPr/>
        <p:txBody>
          <a:bodyPr/>
          <a:lstStyle/>
          <a:p>
            <a:fld id="{B7362FDD-376A-4FB3-9957-DEA6BD836B24}" type="slidenum">
              <a:rPr lang="en-US" smtClean="0"/>
              <a:pPr/>
              <a:t>8</a:t>
            </a:fld>
            <a:endParaRPr lang="en-US" dirty="0"/>
          </a:p>
        </p:txBody>
      </p:sp>
    </p:spTree>
    <p:extLst>
      <p:ext uri="{BB962C8B-B14F-4D97-AF65-F5344CB8AC3E}">
        <p14:creationId xmlns="" xmlns:p14="http://schemas.microsoft.com/office/powerpoint/2010/main" val="3397113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7FC237A-712A-417C-A9F9-10FAA1C75DE6}" type="datetime1">
              <a:rPr lang="en-US" smtClean="0"/>
              <a:pPr/>
              <a:t>4/1/2020</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9E57DC2-970A-4B3E-BB1C-7A09969E49D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F024A93-9506-4159-A772-72FF5DE9F26F}" type="datetime1">
              <a:rPr lang="en-US" smtClean="0"/>
              <a:pPr/>
              <a:t>4/1/2020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E57DC2-970A-4B3E-BB1C-7A09969E49DF}"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4FAB017-9D37-4BA5-A8A0-C9788C701294}" type="datetime1">
              <a:rPr lang="en-US" smtClean="0"/>
              <a:pPr/>
              <a:t>4/1/2020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E57DC2-970A-4B3E-BB1C-7A09969E49DF}" type="slidenum">
              <a:rPr lang="en-US" smtClean="0"/>
              <a:pPr/>
              <a:t>‹#›</a:t>
            </a:fld>
            <a:endParaRPr lang="en-US" dirty="0"/>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46ED5D6-12CA-47A1-8DA4-774C6A38B560}" type="datetime1">
              <a:rPr lang="en-US" smtClean="0"/>
              <a:pPr/>
              <a:t>4/1/2020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9E57DC2-970A-4B3E-BB1C-7A09969E49DF}"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197419C-FB82-4EE9-AF36-B49F27667A73}" type="datetime1">
              <a:rPr lang="en-US" smtClean="0"/>
              <a:pPr/>
              <a:t>4/1/2020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69E57DC2-970A-4B3E-BB1C-7A09969E49DF}"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5F25E2C-EF9D-4219-A262-7DC55DAD37A4}" type="datetime1">
              <a:rPr lang="en-US" smtClean="0"/>
              <a:pPr/>
              <a:t>4/1/2020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69E57DC2-970A-4B3E-BB1C-7A09969E49DF}"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26FFAD1-4583-419D-81F1-46276D866FE6}" type="datetime1">
              <a:rPr lang="en-US" smtClean="0"/>
              <a:pPr/>
              <a:t>4/1/2020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69E57DC2-970A-4B3E-BB1C-7A09969E49D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F15191A3-A663-4987-9CA4-DDEB003B0EB3}" type="datetime1">
              <a:rPr lang="en-US" smtClean="0"/>
              <a:pPr/>
              <a:t>4/1/2020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9E57DC2-970A-4B3E-BB1C-7A09969E49DF}"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DB61D8C-A411-4429-B3C5-2880E43C2D4C}" type="datetime1">
              <a:rPr lang="en-US" smtClean="0"/>
              <a:pPr/>
              <a:t>4/1/2020</a:t>
            </a:fld>
            <a:endParaRPr lang="en-US" dirty="0"/>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9E57DC2-970A-4B3E-BB1C-7A09969E49DF}" type="slidenum">
              <a:rPr lang="en-US" smtClean="0"/>
              <a:pPr/>
              <a:t>‹#›</a:t>
            </a:fld>
            <a:endParaRPr lang="en-US"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9B660B5-3854-46B7-870D-A66D7B56C291}" type="datetime1">
              <a:rPr lang="en-US" smtClean="0"/>
              <a:pPr/>
              <a:t>4/1/2020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E57DC2-970A-4B3E-BB1C-7A09969E49D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0ADDB50-3795-4787-AEC1-A3833CC5BF78}" type="datetime1">
              <a:rPr lang="en-US" smtClean="0"/>
              <a:pPr/>
              <a:t>4/1/2020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E57DC2-970A-4B3E-BB1C-7A09969E49D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85C63E23-7432-4E69-97C3-9FE80E57EA5B}" type="datetime1">
              <a:rPr lang="en-US" smtClean="0"/>
              <a:pPr/>
              <a:t>4/1/2020</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69E57DC2-970A-4B3E-BB1C-7A09969E49D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0332" y="880405"/>
            <a:ext cx="10363200" cy="1829761"/>
          </a:xfrm>
        </p:spPr>
        <p:txBody>
          <a:bodyPr/>
          <a:lstStyle/>
          <a:p>
            <a:pPr algn="ctr"/>
            <a:r>
              <a:rPr lang="en-US" sz="3600" cap="none" dirty="0" smtClean="0">
                <a:latin typeface="Times New Roman" panose="02020603050405020304" pitchFamily="18" charset="0"/>
                <a:cs typeface="Times New Roman" panose="02020603050405020304" pitchFamily="18" charset="0"/>
              </a:rPr>
              <a:t>Price and Output Determination in Monopoly Markets</a:t>
            </a:r>
            <a:endParaRPr lang="en-US" sz="3600" cap="none"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92500" lnSpcReduction="20000"/>
          </a:bodyPr>
          <a:lstStyle/>
          <a:p>
            <a:pPr algn="ctr"/>
            <a:r>
              <a:rPr lang="en-US" dirty="0" smtClean="0">
                <a:latin typeface="Times New Roman" panose="02020603050405020304" pitchFamily="18" charset="0"/>
                <a:cs typeface="Times New Roman" panose="02020603050405020304" pitchFamily="18" charset="0"/>
              </a:rPr>
              <a:t>Student’s Name</a:t>
            </a:r>
          </a:p>
          <a:p>
            <a:pPr algn="ctr"/>
            <a:r>
              <a:rPr lang="en-US" dirty="0" smtClean="0">
                <a:latin typeface="Times New Roman" panose="02020603050405020304" pitchFamily="18" charset="0"/>
                <a:cs typeface="Times New Roman" panose="02020603050405020304" pitchFamily="18" charset="0"/>
              </a:rPr>
              <a:t>Institutional Affiliation</a:t>
            </a:r>
          </a:p>
          <a:p>
            <a:pPr algn="ctr"/>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9E57DC2-970A-4B3E-BB1C-7A09969E49DF}" type="slidenum">
              <a:rPr lang="en-US" sz="2800" smtClean="0">
                <a:latin typeface="Times New Roman" panose="02020603050405020304" pitchFamily="18" charset="0"/>
                <a:cs typeface="Times New Roman" panose="02020603050405020304" pitchFamily="18" charset="0"/>
              </a:rPr>
              <a:pPr/>
              <a:t>1</a:t>
            </a:fld>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3108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935" y="747086"/>
            <a:ext cx="9720073" cy="5576341"/>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A monopoly is a market structure consisting of a single seller who controls the market.</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Sold products have no close substitutes but have direct demand, supply, and product price.</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Price determination is based on the willingness of the firm to sell (</a:t>
            </a:r>
            <a:r>
              <a:rPr lang="it-IT" sz="2000" dirty="0" smtClean="0">
                <a:latin typeface="Times New Roman" panose="02020603050405020304" pitchFamily="18" charset="0"/>
                <a:cs typeface="Times New Roman" panose="02020603050405020304" pitchFamily="18" charset="0"/>
              </a:rPr>
              <a:t>Bertoletti &amp; Etro, 2017)</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Previous studies shed more light on price, output determination, market power and price      discrimination.  </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9E57DC2-970A-4B3E-BB1C-7A09969E49DF}" type="slidenum">
              <a:rPr lang="en-US" sz="2800" smtClean="0">
                <a:latin typeface="Times New Roman" panose="02020603050405020304" pitchFamily="18" charset="0"/>
                <a:cs typeface="Times New Roman" panose="02020603050405020304" pitchFamily="18" charset="0"/>
              </a:rPr>
              <a:pPr/>
              <a:t>2</a:t>
            </a:fld>
            <a:endParaRPr lang="en-US" sz="28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1024128" y="0"/>
            <a:ext cx="9720072" cy="707305"/>
          </a:xfrm>
        </p:spPr>
        <p:txBody>
          <a:bodyPr>
            <a:normAutofit/>
          </a:bodyPr>
          <a:lstStyle/>
          <a:p>
            <a:pPr algn="ctr"/>
            <a:r>
              <a:rPr lang="en-US" sz="2800" cap="none" dirty="0" smtClean="0">
                <a:latin typeface="Times New Roman" panose="02020603050405020304" pitchFamily="18" charset="0"/>
                <a:cs typeface="Times New Roman" panose="02020603050405020304" pitchFamily="18" charset="0"/>
              </a:rPr>
              <a:t>Introduction</a:t>
            </a:r>
            <a:endParaRPr lang="en-US" sz="2800" cap="none"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1565330" y="2758766"/>
            <a:ext cx="9917078" cy="3451685"/>
          </a:xfrm>
          <a:prstGeom prst="rect">
            <a:avLst/>
          </a:prstGeom>
        </p:spPr>
      </p:pic>
    </p:spTree>
    <p:extLst>
      <p:ext uri="{BB962C8B-B14F-4D97-AF65-F5344CB8AC3E}">
        <p14:creationId xmlns="" xmlns:p14="http://schemas.microsoft.com/office/powerpoint/2010/main" val="3762687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7" y="1424066"/>
            <a:ext cx="9720073" cy="4270697"/>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Monopolies determine the prices of their products independently.</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Simple pricing rules and closed-form solutions can be put in place to regulate the pricing </a:t>
            </a:r>
            <a:r>
              <a:rPr lang="en-US" sz="2000" dirty="0">
                <a:latin typeface="Times New Roman" panose="02020603050405020304" pitchFamily="18" charset="0"/>
                <a:cs typeface="Times New Roman" panose="02020603050405020304" pitchFamily="18" charset="0"/>
              </a:rPr>
              <a:t>of monopolies (Cowan, </a:t>
            </a:r>
            <a:r>
              <a:rPr lang="en-US" sz="2000" dirty="0" smtClean="0">
                <a:latin typeface="Times New Roman" panose="02020603050405020304" pitchFamily="18" charset="0"/>
                <a:cs typeface="Times New Roman" panose="02020603050405020304" pitchFamily="18" charset="0"/>
              </a:rPr>
              <a:t>2018).</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Price discrimination might occur when individual firms try to maximize their profits as they set different prices depending on the market.</a:t>
            </a: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Defining </a:t>
            </a:r>
            <a:r>
              <a:rPr lang="en-GB" sz="2000" dirty="0">
                <a:latin typeface="Times New Roman" panose="02020603050405020304" pitchFamily="18" charset="0"/>
                <a:cs typeface="Times New Roman" panose="02020603050405020304" pitchFamily="18" charset="0"/>
              </a:rPr>
              <a:t>monopolistic competition </a:t>
            </a:r>
            <a:r>
              <a:rPr lang="en-GB" sz="2000" dirty="0" smtClean="0">
                <a:latin typeface="Times New Roman" panose="02020603050405020304" pitchFamily="18" charset="0"/>
                <a:cs typeface="Times New Roman" panose="02020603050405020304" pitchFamily="18" charset="0"/>
              </a:rPr>
              <a:t>based on </a:t>
            </a:r>
            <a:r>
              <a:rPr lang="en-GB" sz="2000" dirty="0">
                <a:latin typeface="Times New Roman" panose="02020603050405020304" pitchFamily="18" charset="0"/>
                <a:cs typeface="Times New Roman" panose="02020603050405020304" pitchFamily="18" charset="0"/>
              </a:rPr>
              <a:t>the market structure </a:t>
            </a:r>
            <a:r>
              <a:rPr lang="en-GB" sz="2000" dirty="0" smtClean="0">
                <a:latin typeface="Times New Roman" panose="02020603050405020304" pitchFamily="18" charset="0"/>
                <a:cs typeface="Times New Roman" panose="02020603050405020304" pitchFamily="18" charset="0"/>
              </a:rPr>
              <a:t>is insignificant (</a:t>
            </a:r>
            <a:r>
              <a:rPr lang="it-IT" sz="2000" dirty="0" smtClean="0">
                <a:latin typeface="Times New Roman" panose="02020603050405020304" pitchFamily="18" charset="0"/>
                <a:cs typeface="Times New Roman" panose="02020603050405020304" pitchFamily="18" charset="0"/>
              </a:rPr>
              <a:t>Jim </a:t>
            </a:r>
            <a:r>
              <a:rPr lang="it-IT" sz="2000" dirty="0">
                <a:latin typeface="Times New Roman" panose="02020603050405020304" pitchFamily="18" charset="0"/>
                <a:cs typeface="Times New Roman" panose="02020603050405020304" pitchFamily="18" charset="0"/>
              </a:rPr>
              <a:t>&amp; </a:t>
            </a:r>
            <a:r>
              <a:rPr lang="it-IT" sz="2000" dirty="0" smtClean="0">
                <a:latin typeface="Times New Roman" panose="02020603050405020304" pitchFamily="18" charset="0"/>
                <a:cs typeface="Times New Roman" panose="02020603050405020304" pitchFamily="18" charset="0"/>
              </a:rPr>
              <a:t>Scaramozzino, 2017)</a:t>
            </a:r>
            <a:r>
              <a:rPr lang="en-GB"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1024128" y="194872"/>
            <a:ext cx="9720072" cy="809469"/>
          </a:xfrm>
        </p:spPr>
        <p:txBody>
          <a:bodyPr>
            <a:normAutofit/>
          </a:bodyPr>
          <a:lstStyle/>
          <a:p>
            <a:pPr algn="ctr"/>
            <a:r>
              <a:rPr lang="en-US" sz="3200" cap="none" dirty="0" smtClean="0">
                <a:latin typeface="Times New Roman" panose="02020603050405020304" pitchFamily="18" charset="0"/>
                <a:cs typeface="Times New Roman" panose="02020603050405020304" pitchFamily="18" charset="0"/>
              </a:rPr>
              <a:t>Price and Output Determination </a:t>
            </a:r>
            <a:endParaRPr lang="en-US" sz="32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59742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5992" y="1152858"/>
            <a:ext cx="9720073" cy="5269043"/>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 Price determination can be controlled when firms with market power set a profit margin in every market.</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 A regulator may also be used to determine the level of the margin based on the average of </a:t>
            </a:r>
            <a:r>
              <a:rPr lang="en-US" sz="2000" dirty="0">
                <a:latin typeface="Times New Roman" panose="02020603050405020304" pitchFamily="18" charset="0"/>
                <a:cs typeface="Times New Roman" panose="02020603050405020304" pitchFamily="18" charset="0"/>
              </a:rPr>
              <a:t>initial </a:t>
            </a:r>
            <a:r>
              <a:rPr lang="en-US" sz="2000" dirty="0" smtClean="0">
                <a:latin typeface="Times New Roman" panose="02020603050405020304" pitchFamily="18" charset="0"/>
                <a:cs typeface="Times New Roman" panose="02020603050405020304" pitchFamily="18" charset="0"/>
              </a:rPr>
              <a:t>margins (</a:t>
            </a:r>
            <a:r>
              <a:rPr lang="it-IT" sz="2000" dirty="0" smtClean="0">
                <a:latin typeface="Times New Roman" panose="02020603050405020304" pitchFamily="18" charset="0"/>
                <a:cs typeface="Times New Roman" panose="02020603050405020304" pitchFamily="18" charset="0"/>
              </a:rPr>
              <a:t>Fanti </a:t>
            </a:r>
            <a:r>
              <a:rPr lang="it-IT" sz="2000" dirty="0">
                <a:latin typeface="Times New Roman" panose="02020603050405020304" pitchFamily="18" charset="0"/>
                <a:cs typeface="Times New Roman" panose="02020603050405020304" pitchFamily="18" charset="0"/>
              </a:rPr>
              <a:t>&amp; Buccella, </a:t>
            </a:r>
            <a:r>
              <a:rPr lang="it-IT" sz="2000" dirty="0" smtClean="0">
                <a:latin typeface="Times New Roman" panose="02020603050405020304" pitchFamily="18" charset="0"/>
                <a:cs typeface="Times New Roman" panose="02020603050405020304" pitchFamily="18" charset="0"/>
              </a:rPr>
              <a:t>2017)</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With such a rules in place, social welfare can be realized, hence protecting the consumer.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Price determination can influence</a:t>
            </a:r>
            <a:r>
              <a:rPr lang="en-GB" sz="2000" dirty="0" smtClean="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the market share of the individual </a:t>
            </a:r>
            <a:r>
              <a:rPr lang="en-GB" sz="2000" dirty="0" smtClean="0">
                <a:latin typeface="Times New Roman" panose="02020603050405020304" pitchFamily="18" charset="0"/>
                <a:cs typeface="Times New Roman" panose="02020603050405020304" pitchFamily="18" charset="0"/>
              </a:rPr>
              <a:t>firm (Watson &amp; Ziv, 2019).</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9E57DC2-970A-4B3E-BB1C-7A09969E49DF}" type="slidenum">
              <a:rPr lang="en-US" sz="2800" smtClean="0">
                <a:latin typeface="Times New Roman" panose="02020603050405020304" pitchFamily="18" charset="0"/>
                <a:cs typeface="Times New Roman" panose="02020603050405020304" pitchFamily="18" charset="0"/>
              </a:rPr>
              <a:pPr/>
              <a:t>4</a:t>
            </a:fld>
            <a:endParaRPr lang="en-US" sz="28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1052264" y="253218"/>
            <a:ext cx="9720072" cy="898810"/>
          </a:xfrm>
        </p:spPr>
        <p:txBody>
          <a:bodyPr>
            <a:normAutofit/>
          </a:bodyPr>
          <a:lstStyle/>
          <a:p>
            <a:pPr algn="ctr"/>
            <a:r>
              <a:rPr lang="en-US" sz="2800" cap="none" dirty="0" smtClean="0">
                <a:latin typeface="Times New Roman" panose="02020603050405020304" pitchFamily="18" charset="0"/>
                <a:cs typeface="Times New Roman" panose="02020603050405020304" pitchFamily="18" charset="0"/>
              </a:rPr>
              <a:t>Price and Output Determination (Cont..)</a:t>
            </a:r>
            <a:endParaRPr lang="en-US" sz="2800" cap="none"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2670048" y="3583111"/>
            <a:ext cx="8044921" cy="2651760"/>
          </a:xfrm>
          <a:prstGeom prst="rect">
            <a:avLst/>
          </a:prstGeom>
        </p:spPr>
      </p:pic>
    </p:spTree>
    <p:extLst>
      <p:ext uri="{BB962C8B-B14F-4D97-AF65-F5344CB8AC3E}">
        <p14:creationId xmlns="" xmlns:p14="http://schemas.microsoft.com/office/powerpoint/2010/main" val="214245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1528997"/>
            <a:ext cx="9720073" cy="4780363"/>
          </a:xfrm>
        </p:spPr>
        <p:txBody>
          <a:bodyPr>
            <a:normAutofit/>
          </a:bodyPr>
          <a:lstStyle/>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 Price </a:t>
            </a:r>
            <a:r>
              <a:rPr lang="en-GB" sz="2000" dirty="0">
                <a:latin typeface="Times New Roman" panose="02020603050405020304" pitchFamily="18" charset="0"/>
                <a:cs typeface="Times New Roman" panose="02020603050405020304" pitchFamily="18" charset="0"/>
              </a:rPr>
              <a:t>discrimination might be minimal </a:t>
            </a:r>
            <a:r>
              <a:rPr lang="en-GB" sz="2000" dirty="0" smtClean="0">
                <a:latin typeface="Times New Roman" panose="02020603050405020304" pitchFamily="18" charset="0"/>
                <a:cs typeface="Times New Roman" panose="02020603050405020304" pitchFamily="18" charset="0"/>
              </a:rPr>
              <a:t>to affirm with </a:t>
            </a:r>
            <a:r>
              <a:rPr lang="en-GB" sz="2000" dirty="0">
                <a:latin typeface="Times New Roman" panose="02020603050405020304" pitchFamily="18" charset="0"/>
                <a:cs typeface="Times New Roman" panose="02020603050405020304" pitchFamily="18" charset="0"/>
              </a:rPr>
              <a:t>market </a:t>
            </a:r>
            <a:r>
              <a:rPr lang="en-GB" sz="2000" dirty="0" smtClean="0">
                <a:latin typeface="Times New Roman" panose="02020603050405020304" pitchFamily="18" charset="0"/>
                <a:cs typeface="Times New Roman" panose="02020603050405020304" pitchFamily="18" charset="0"/>
              </a:rPr>
              <a:t>power (Laussel &amp; Resende, 2019).</a:t>
            </a: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 Regulators may determine </a:t>
            </a:r>
            <a:r>
              <a:rPr lang="en-GB" sz="2000" dirty="0">
                <a:latin typeface="Times New Roman" panose="02020603050405020304" pitchFamily="18" charset="0"/>
                <a:cs typeface="Times New Roman" panose="02020603050405020304" pitchFamily="18" charset="0"/>
              </a:rPr>
              <a:t>the level of the margin based on an average of the initial margins</a:t>
            </a:r>
            <a:r>
              <a:rPr lang="en-GB"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 Simple </a:t>
            </a:r>
            <a:r>
              <a:rPr lang="en-GB" sz="2000" dirty="0">
                <a:latin typeface="Times New Roman" panose="02020603050405020304" pitchFamily="18" charset="0"/>
                <a:cs typeface="Times New Roman" panose="02020603050405020304" pitchFamily="18" charset="0"/>
              </a:rPr>
              <a:t>regulation forms of the structure and level of monopolistic prices </a:t>
            </a:r>
            <a:r>
              <a:rPr lang="en-GB" sz="2000" dirty="0" smtClean="0">
                <a:latin typeface="Times New Roman" panose="02020603050405020304" pitchFamily="18" charset="0"/>
                <a:cs typeface="Times New Roman" panose="02020603050405020304" pitchFamily="18" charset="0"/>
              </a:rPr>
              <a:t>may lead to interests.</a:t>
            </a:r>
          </a:p>
          <a:p>
            <a:pPr>
              <a:buFont typeface="Wingdings" panose="05000000000000000000" pitchFamily="2" charset="2"/>
              <a:buChar char="v"/>
            </a:pP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Equal </a:t>
            </a:r>
            <a:r>
              <a:rPr lang="en-GB" sz="2000" dirty="0">
                <a:latin typeface="Times New Roman" panose="02020603050405020304" pitchFamily="18" charset="0"/>
                <a:cs typeface="Times New Roman" panose="02020603050405020304" pitchFamily="18" charset="0"/>
              </a:rPr>
              <a:t>margins </a:t>
            </a:r>
            <a:r>
              <a:rPr lang="en-GB" sz="2000" dirty="0" smtClean="0">
                <a:latin typeface="Times New Roman" panose="02020603050405020304" pitchFamily="18" charset="0"/>
                <a:cs typeface="Times New Roman" panose="02020603050405020304" pitchFamily="18" charset="0"/>
              </a:rPr>
              <a:t>increase </a:t>
            </a:r>
            <a:r>
              <a:rPr lang="en-GB" sz="2000" dirty="0">
                <a:latin typeface="Times New Roman" panose="02020603050405020304" pitchFamily="18" charset="0"/>
                <a:cs typeface="Times New Roman" panose="02020603050405020304" pitchFamily="18" charset="0"/>
              </a:rPr>
              <a:t>consumer surplus when the firm initially sets an equal </a:t>
            </a:r>
            <a:r>
              <a:rPr lang="en-GB" sz="2000" dirty="0" smtClean="0">
                <a:latin typeface="Times New Roman" panose="02020603050405020304" pitchFamily="18" charset="0"/>
                <a:cs typeface="Times New Roman" panose="02020603050405020304" pitchFamily="18" charset="0"/>
              </a:rPr>
              <a:t>price though costs may differ (Miklós-Thal </a:t>
            </a:r>
            <a:r>
              <a:rPr lang="en-GB" sz="2000" dirty="0">
                <a:latin typeface="Times New Roman" panose="02020603050405020304" pitchFamily="18" charset="0"/>
                <a:cs typeface="Times New Roman" panose="02020603050405020304" pitchFamily="18" charset="0"/>
              </a:rPr>
              <a:t>&amp; </a:t>
            </a:r>
            <a:r>
              <a:rPr lang="en-GB" sz="2000" dirty="0" smtClean="0">
                <a:latin typeface="Times New Roman" panose="02020603050405020304" pitchFamily="18" charset="0"/>
                <a:cs typeface="Times New Roman" panose="02020603050405020304" pitchFamily="18" charset="0"/>
              </a:rPr>
              <a:t>Shaffer, 2019). </a:t>
            </a:r>
            <a:endParaRPr lang="en-AU"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9E57DC2-970A-4B3E-BB1C-7A09969E49DF}" type="slidenum">
              <a:rPr lang="en-US" smtClean="0"/>
              <a:pPr/>
              <a:t>5</a:t>
            </a:fld>
            <a:endParaRPr lang="en-US" dirty="0"/>
          </a:p>
        </p:txBody>
      </p:sp>
      <p:sp>
        <p:nvSpPr>
          <p:cNvPr id="2" name="Title 1"/>
          <p:cNvSpPr>
            <a:spLocks noGrp="1"/>
          </p:cNvSpPr>
          <p:nvPr>
            <p:ph type="title"/>
          </p:nvPr>
        </p:nvSpPr>
        <p:spPr>
          <a:xfrm>
            <a:off x="1017158" y="119923"/>
            <a:ext cx="9720072" cy="974360"/>
          </a:xfrm>
        </p:spPr>
        <p:txBody>
          <a:bodyPr>
            <a:normAutofit/>
          </a:bodyPr>
          <a:lstStyle/>
          <a:p>
            <a:pPr algn="ctr"/>
            <a:r>
              <a:rPr lang="en-AU" sz="2800" cap="none" dirty="0" smtClean="0">
                <a:latin typeface="Times New Roman" panose="02020603050405020304" pitchFamily="18" charset="0"/>
                <a:cs typeface="Times New Roman" panose="02020603050405020304" pitchFamily="18" charset="0"/>
              </a:rPr>
              <a:t>Price Discrimination and Output Determination</a:t>
            </a:r>
            <a:endParaRPr lang="en-AU" sz="2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937742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4207" y="1439056"/>
            <a:ext cx="9720073" cy="4225727"/>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Land ownership, on the other hand, also creates monopoly as the owners set their own rent prices thus dictating the market power.</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Zoning regulations can be used to create spillovers through increased markups hence establishing conditions that can restrict concentration of land ownership and </a:t>
            </a:r>
            <a:r>
              <a:rPr lang="en-US" sz="2000" dirty="0">
                <a:latin typeface="Times New Roman" panose="02020603050405020304" pitchFamily="18" charset="0"/>
                <a:cs typeface="Times New Roman" panose="02020603050405020304" pitchFamily="18" charset="0"/>
              </a:rPr>
              <a:t>reduce rents (</a:t>
            </a:r>
            <a:r>
              <a:rPr lang="en-US" sz="2000" dirty="0" smtClean="0">
                <a:latin typeface="Times New Roman" panose="02020603050405020304" pitchFamily="18" charset="0"/>
                <a:cs typeface="Times New Roman" panose="02020603050405020304" pitchFamily="18" charset="0"/>
              </a:rPr>
              <a:t>Watson &amp; Oren, 2019).</a:t>
            </a: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 Zoning </a:t>
            </a:r>
            <a:r>
              <a:rPr lang="en-GB" sz="2000" dirty="0">
                <a:latin typeface="Times New Roman" panose="02020603050405020304" pitchFamily="18" charset="0"/>
                <a:cs typeface="Times New Roman" panose="02020603050405020304" pitchFamily="18" charset="0"/>
              </a:rPr>
              <a:t>regulations can create </a:t>
            </a:r>
            <a:r>
              <a:rPr lang="en-GB" sz="2000" dirty="0" smtClean="0">
                <a:latin typeface="Times New Roman" panose="02020603050405020304" pitchFamily="18" charset="0"/>
                <a:cs typeface="Times New Roman" panose="02020603050405020304" pitchFamily="18" charset="0"/>
              </a:rPr>
              <a:t>spill overs </a:t>
            </a:r>
            <a:r>
              <a:rPr lang="en-GB" sz="2000" dirty="0">
                <a:latin typeface="Times New Roman" panose="02020603050405020304" pitchFamily="18" charset="0"/>
                <a:cs typeface="Times New Roman" panose="02020603050405020304" pitchFamily="18" charset="0"/>
              </a:rPr>
              <a:t>via increased </a:t>
            </a:r>
            <a:r>
              <a:rPr lang="en-GB" sz="2000" dirty="0" smtClean="0">
                <a:latin typeface="Times New Roman" panose="02020603050405020304" pitchFamily="18" charset="0"/>
                <a:cs typeface="Times New Roman" panose="02020603050405020304" pitchFamily="18" charset="0"/>
              </a:rPr>
              <a:t>mark-ups and also establish conditions. </a:t>
            </a: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 Market </a:t>
            </a:r>
            <a:r>
              <a:rPr lang="en-GB" sz="2000" dirty="0">
                <a:latin typeface="Times New Roman" panose="02020603050405020304" pitchFamily="18" charset="0"/>
                <a:cs typeface="Times New Roman" panose="02020603050405020304" pitchFamily="18" charset="0"/>
              </a:rPr>
              <a:t>power is </a:t>
            </a:r>
            <a:r>
              <a:rPr lang="en-GB" sz="2000" dirty="0" smtClean="0">
                <a:latin typeface="Times New Roman" panose="02020603050405020304" pitchFamily="18" charset="0"/>
                <a:cs typeface="Times New Roman" panose="02020603050405020304" pitchFamily="18" charset="0"/>
              </a:rPr>
              <a:t>substantial and it averagely </a:t>
            </a:r>
            <a:r>
              <a:rPr lang="en-GB" sz="2000" dirty="0">
                <a:latin typeface="Times New Roman" panose="02020603050405020304" pitchFamily="18" charset="0"/>
                <a:cs typeface="Times New Roman" panose="02020603050405020304" pitchFamily="18" charset="0"/>
              </a:rPr>
              <a:t>account for 21% of the </a:t>
            </a:r>
            <a:r>
              <a:rPr lang="en-GB" sz="2000" dirty="0" smtClean="0">
                <a:latin typeface="Times New Roman" panose="02020603050405020304" pitchFamily="18" charset="0"/>
                <a:cs typeface="Times New Roman" panose="02020603050405020304" pitchFamily="18" charset="0"/>
              </a:rPr>
              <a:t>rent (</a:t>
            </a:r>
            <a:r>
              <a:rPr lang="it-IT" sz="2000" dirty="0" smtClean="0">
                <a:latin typeface="Times New Roman" panose="02020603050405020304" pitchFamily="18" charset="0"/>
                <a:cs typeface="Times New Roman" panose="02020603050405020304" pitchFamily="18" charset="0"/>
              </a:rPr>
              <a:t>Jim </a:t>
            </a:r>
            <a:r>
              <a:rPr lang="it-IT" sz="2000" dirty="0">
                <a:latin typeface="Times New Roman" panose="02020603050405020304" pitchFamily="18" charset="0"/>
                <a:cs typeface="Times New Roman" panose="02020603050405020304" pitchFamily="18" charset="0"/>
              </a:rPr>
              <a:t>&amp; </a:t>
            </a:r>
            <a:r>
              <a:rPr lang="it-IT" sz="2000" dirty="0" smtClean="0">
                <a:latin typeface="Times New Roman" panose="02020603050405020304" pitchFamily="18" charset="0"/>
                <a:cs typeface="Times New Roman" panose="02020603050405020304" pitchFamily="18" charset="0"/>
              </a:rPr>
              <a:t>Scaramozzino, 2017)</a:t>
            </a:r>
            <a:r>
              <a:rPr lang="en-GB"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a:xfrm>
            <a:off x="10862733" y="6583680"/>
            <a:ext cx="973667" cy="274320"/>
          </a:xfrm>
        </p:spPr>
        <p:txBody>
          <a:bodyPr/>
          <a:lstStyle/>
          <a:p>
            <a:fld id="{69E57DC2-970A-4B3E-BB1C-7A09969E49DF}" type="slidenum">
              <a:rPr lang="en-US" sz="2800" smtClean="0">
                <a:latin typeface="Times New Roman" panose="02020603050405020304" pitchFamily="18" charset="0"/>
                <a:cs typeface="Times New Roman" panose="02020603050405020304" pitchFamily="18" charset="0"/>
              </a:rPr>
              <a:pPr/>
              <a:t>6</a:t>
            </a:fld>
            <a:endParaRPr lang="en-US" sz="28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1024128" y="194872"/>
            <a:ext cx="9720072" cy="884420"/>
          </a:xfrm>
        </p:spPr>
        <p:txBody>
          <a:bodyPr>
            <a:normAutofit/>
          </a:bodyPr>
          <a:lstStyle/>
          <a:p>
            <a:pPr algn="ctr"/>
            <a:r>
              <a:rPr lang="en-US" sz="2800" cap="none" dirty="0" smtClean="0">
                <a:latin typeface="Times New Roman" panose="02020603050405020304" pitchFamily="18" charset="0"/>
                <a:cs typeface="Times New Roman" panose="02020603050405020304" pitchFamily="18" charset="0"/>
              </a:rPr>
              <a:t>Sources of Monopoly Power (Cont..)</a:t>
            </a:r>
            <a:endParaRPr lang="en-US" sz="2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619825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4742" y="1116513"/>
            <a:ext cx="9720073" cy="5453531"/>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Firms can acquire their monopoly powers through intellectual properties or ownership of land.</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Intellectual property is often patented, hence allowing the owner to take advantage and maximize profits.</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Barriers to entry are enforced to monopolize the owner of the patent.  </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Innovation can be stimulated by promoting intellectual rights and supporting R &amp; D among individual firms (Kurz, 2017). </a:t>
            </a:r>
          </a:p>
        </p:txBody>
      </p:sp>
      <p:sp>
        <p:nvSpPr>
          <p:cNvPr id="4" name="Slide Number Placeholder 3"/>
          <p:cNvSpPr>
            <a:spLocks noGrp="1"/>
          </p:cNvSpPr>
          <p:nvPr>
            <p:ph type="sldNum" sz="quarter" idx="12"/>
          </p:nvPr>
        </p:nvSpPr>
        <p:spPr/>
        <p:txBody>
          <a:bodyPr/>
          <a:lstStyle/>
          <a:p>
            <a:fld id="{69E57DC2-970A-4B3E-BB1C-7A09969E49DF}" type="slidenum">
              <a:rPr lang="en-US" sz="2800" smtClean="0">
                <a:latin typeface="Times New Roman" panose="02020603050405020304" pitchFamily="18" charset="0"/>
                <a:cs typeface="Times New Roman" panose="02020603050405020304" pitchFamily="18" charset="0"/>
              </a:rPr>
              <a:pPr/>
              <a:t>7</a:t>
            </a:fld>
            <a:endParaRPr lang="en-US" sz="28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1024128" y="164892"/>
            <a:ext cx="9720072" cy="824459"/>
          </a:xfrm>
        </p:spPr>
        <p:txBody>
          <a:bodyPr>
            <a:normAutofit/>
          </a:bodyPr>
          <a:lstStyle/>
          <a:p>
            <a:pPr algn="ctr"/>
            <a:r>
              <a:rPr lang="en-US" sz="2800" cap="none" dirty="0" smtClean="0">
                <a:latin typeface="Times New Roman" panose="02020603050405020304" pitchFamily="18" charset="0"/>
                <a:cs typeface="Times New Roman" panose="02020603050405020304" pitchFamily="18" charset="0"/>
              </a:rPr>
              <a:t>Sources of Monopoly Power</a:t>
            </a:r>
            <a:endParaRPr lang="en-US" sz="2800" cap="none"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1908683" y="3620016"/>
            <a:ext cx="9522525" cy="2505075"/>
          </a:xfrm>
          <a:prstGeom prst="rect">
            <a:avLst/>
          </a:prstGeom>
        </p:spPr>
      </p:pic>
    </p:spTree>
    <p:extLst>
      <p:ext uri="{BB962C8B-B14F-4D97-AF65-F5344CB8AC3E}">
        <p14:creationId xmlns="" xmlns:p14="http://schemas.microsoft.com/office/powerpoint/2010/main" val="1882221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8630" y="940570"/>
            <a:ext cx="9720073" cy="5343993"/>
          </a:xfrm>
        </p:spPr>
        <p:txBody>
          <a:bodyPr>
            <a:normAutofit/>
          </a:bodyPr>
          <a:lstStyle/>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 Upstream </a:t>
            </a:r>
            <a:r>
              <a:rPr lang="en-GB" sz="2000" dirty="0">
                <a:latin typeface="Times New Roman" panose="02020603050405020304" pitchFamily="18" charset="0"/>
                <a:cs typeface="Times New Roman" panose="02020603050405020304" pitchFamily="18" charset="0"/>
              </a:rPr>
              <a:t>and downstream </a:t>
            </a:r>
            <a:r>
              <a:rPr lang="en-GB" sz="2000" dirty="0" smtClean="0">
                <a:latin typeface="Times New Roman" panose="02020603050405020304" pitchFamily="18" charset="0"/>
                <a:cs typeface="Times New Roman" panose="02020603050405020304" pitchFamily="18" charset="0"/>
              </a:rPr>
              <a:t>monopolists </a:t>
            </a:r>
            <a:r>
              <a:rPr lang="en-GB" sz="2000" dirty="0">
                <a:latin typeface="Times New Roman" panose="02020603050405020304" pitchFamily="18" charset="0"/>
                <a:cs typeface="Times New Roman" panose="02020603050405020304" pitchFamily="18" charset="0"/>
              </a:rPr>
              <a:t>produce complementary inputs </a:t>
            </a:r>
            <a:r>
              <a:rPr lang="en-GB" sz="2000" dirty="0" smtClean="0">
                <a:latin typeface="Times New Roman" panose="02020603050405020304" pitchFamily="18" charset="0"/>
                <a:cs typeface="Times New Roman" panose="02020603050405020304" pitchFamily="18" charset="0"/>
              </a:rPr>
              <a:t>independently.</a:t>
            </a:r>
          </a:p>
          <a:p>
            <a:pPr>
              <a:buFont typeface="Wingdings" panose="05000000000000000000" pitchFamily="2" charset="2"/>
              <a:buChar char="v"/>
            </a:pPr>
            <a:r>
              <a:rPr lang="en-GB" sz="2000" dirty="0">
                <a:latin typeface="Times New Roman" panose="02020603050405020304" pitchFamily="18" charset="0"/>
                <a:cs typeface="Times New Roman" panose="02020603050405020304" pitchFamily="18" charset="0"/>
              </a:rPr>
              <a:t> B</a:t>
            </a:r>
            <a:r>
              <a:rPr lang="en-GB" sz="2000" dirty="0" smtClean="0">
                <a:latin typeface="Times New Roman" panose="02020603050405020304" pitchFamily="18" charset="0"/>
                <a:cs typeface="Times New Roman" panose="02020603050405020304" pitchFamily="18" charset="0"/>
              </a:rPr>
              <a:t>ilateral </a:t>
            </a:r>
            <a:r>
              <a:rPr lang="en-GB" sz="2000" dirty="0">
                <a:latin typeface="Times New Roman" panose="02020603050405020304" pitchFamily="18" charset="0"/>
                <a:cs typeface="Times New Roman" panose="02020603050405020304" pitchFamily="18" charset="0"/>
              </a:rPr>
              <a:t>monopoly model can </a:t>
            </a:r>
            <a:r>
              <a:rPr lang="en-GB" sz="2000" dirty="0" smtClean="0">
                <a:latin typeface="Times New Roman" panose="02020603050405020304" pitchFamily="18" charset="0"/>
                <a:cs typeface="Times New Roman" panose="02020603050405020304" pitchFamily="18" charset="0"/>
              </a:rPr>
              <a:t>be implemented to </a:t>
            </a:r>
            <a:r>
              <a:rPr lang="en-GB" sz="2000" dirty="0">
                <a:latin typeface="Times New Roman" panose="02020603050405020304" pitchFamily="18" charset="0"/>
                <a:cs typeface="Times New Roman" panose="02020603050405020304" pitchFamily="18" charset="0"/>
              </a:rPr>
              <a:t>maximize </a:t>
            </a:r>
            <a:r>
              <a:rPr lang="en-GB" sz="2000" dirty="0" smtClean="0">
                <a:latin typeface="Times New Roman" panose="02020603050405020304" pitchFamily="18" charset="0"/>
                <a:cs typeface="Times New Roman" panose="02020603050405020304" pitchFamily="18" charset="0"/>
              </a:rPr>
              <a:t>profits (Spulber, 2017).</a:t>
            </a: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 The </a:t>
            </a:r>
            <a:r>
              <a:rPr lang="en-GB" sz="2000" dirty="0">
                <a:latin typeface="Times New Roman" panose="02020603050405020304" pitchFamily="18" charset="0"/>
                <a:cs typeface="Times New Roman" panose="02020603050405020304" pitchFamily="18" charset="0"/>
              </a:rPr>
              <a:t>final demand can influence the critical interaction between upstream and downstream monopolists who produce complementary inputs </a:t>
            </a:r>
            <a:r>
              <a:rPr lang="en-GB" sz="2000" dirty="0" smtClean="0">
                <a:latin typeface="Times New Roman" panose="02020603050405020304" pitchFamily="18" charset="0"/>
                <a:cs typeface="Times New Roman" panose="02020603050405020304" pitchFamily="18" charset="0"/>
              </a:rPr>
              <a:t>independently.</a:t>
            </a: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 Complementary-input monopolies may also help in achieving </a:t>
            </a:r>
            <a:r>
              <a:rPr lang="en-GB" sz="2000" dirty="0">
                <a:latin typeface="Times New Roman" panose="02020603050405020304" pitchFamily="18" charset="0"/>
                <a:cs typeface="Times New Roman" panose="02020603050405020304" pitchFamily="18" charset="0"/>
              </a:rPr>
              <a:t>joint maximization of </a:t>
            </a:r>
            <a:r>
              <a:rPr lang="en-GB" sz="2000" dirty="0" smtClean="0">
                <a:latin typeface="Times New Roman" panose="02020603050405020304" pitchFamily="18" charset="0"/>
                <a:cs typeface="Times New Roman" panose="02020603050405020304" pitchFamily="18" charset="0"/>
              </a:rPr>
              <a:t>profits (Sun et al., 2017).</a:t>
            </a:r>
          </a:p>
          <a:p>
            <a:pPr marL="0" indent="0">
              <a:buNone/>
            </a:pPr>
            <a:endParaRPr lang="en-GB"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AU"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9E57DC2-970A-4B3E-BB1C-7A09969E49DF}" type="slidenum">
              <a:rPr lang="en-US" smtClean="0"/>
              <a:pPr/>
              <a:t>8</a:t>
            </a:fld>
            <a:endParaRPr lang="en-US" dirty="0"/>
          </a:p>
        </p:txBody>
      </p:sp>
      <p:sp>
        <p:nvSpPr>
          <p:cNvPr id="2" name="Title 1"/>
          <p:cNvSpPr>
            <a:spLocks noGrp="1"/>
          </p:cNvSpPr>
          <p:nvPr>
            <p:ph type="title"/>
          </p:nvPr>
        </p:nvSpPr>
        <p:spPr>
          <a:xfrm>
            <a:off x="1024128" y="134912"/>
            <a:ext cx="9720072" cy="839449"/>
          </a:xfrm>
        </p:spPr>
        <p:txBody>
          <a:bodyPr>
            <a:normAutofit/>
          </a:bodyPr>
          <a:lstStyle/>
          <a:p>
            <a:pPr algn="ctr"/>
            <a:r>
              <a:rPr lang="en-AU" sz="2800" cap="none" dirty="0" smtClean="0">
                <a:latin typeface="Times New Roman" panose="02020603050405020304" pitchFamily="18" charset="0"/>
                <a:cs typeface="Times New Roman" panose="02020603050405020304" pitchFamily="18" charset="0"/>
              </a:rPr>
              <a:t>Upstream and Downstream Monopolies </a:t>
            </a:r>
            <a:endParaRPr lang="en-AU" sz="2800" cap="none"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2945918" y="3157662"/>
            <a:ext cx="8929341" cy="2734956"/>
          </a:xfrm>
          <a:prstGeom prst="rect">
            <a:avLst/>
          </a:prstGeom>
        </p:spPr>
      </p:pic>
    </p:spTree>
    <p:extLst>
      <p:ext uri="{BB962C8B-B14F-4D97-AF65-F5344CB8AC3E}">
        <p14:creationId xmlns="" xmlns:p14="http://schemas.microsoft.com/office/powerpoint/2010/main" val="751932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9216" y="1484026"/>
            <a:ext cx="9720073" cy="5373974"/>
          </a:xfrm>
        </p:spPr>
        <p:txBody>
          <a:bodyPr>
            <a:norm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Price determination for monopolies is determined independently.</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Multiple monopolies embrace price discrimination to maximize profits.</a:t>
            </a: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 Sources of monopoly </a:t>
            </a:r>
            <a:r>
              <a:rPr lang="en-GB" sz="2000" dirty="0">
                <a:latin typeface="Times New Roman" panose="02020603050405020304" pitchFamily="18" charset="0"/>
                <a:cs typeface="Times New Roman" panose="02020603050405020304" pitchFamily="18" charset="0"/>
              </a:rPr>
              <a:t>powers </a:t>
            </a:r>
            <a:r>
              <a:rPr lang="en-GB" sz="2000" dirty="0" smtClean="0">
                <a:latin typeface="Times New Roman" panose="02020603050405020304" pitchFamily="18" charset="0"/>
                <a:cs typeface="Times New Roman" panose="02020603050405020304" pitchFamily="18" charset="0"/>
              </a:rPr>
              <a:t>are can </a:t>
            </a:r>
            <a:r>
              <a:rPr lang="en-GB" sz="2000" dirty="0">
                <a:latin typeface="Times New Roman" panose="02020603050405020304" pitchFamily="18" charset="0"/>
                <a:cs typeface="Times New Roman" panose="02020603050405020304" pitchFamily="18" charset="0"/>
              </a:rPr>
              <a:t>gained </a:t>
            </a:r>
            <a:r>
              <a:rPr lang="en-GB" sz="2000" dirty="0" smtClean="0">
                <a:latin typeface="Times New Roman" panose="02020603050405020304" pitchFamily="18" charset="0"/>
                <a:cs typeface="Times New Roman" panose="02020603050405020304" pitchFamily="18" charset="0"/>
              </a:rPr>
              <a:t>through </a:t>
            </a:r>
            <a:r>
              <a:rPr lang="en-GB" sz="2000" dirty="0">
                <a:latin typeface="Times New Roman" panose="02020603050405020304" pitchFamily="18" charset="0"/>
                <a:cs typeface="Times New Roman" panose="02020603050405020304" pitchFamily="18" charset="0"/>
              </a:rPr>
              <a:t>intellectual rights and land ownership</a:t>
            </a:r>
            <a:r>
              <a:rPr lang="en-GB"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Firms use their market power to set profit margins.</a:t>
            </a:r>
          </a:p>
          <a:p>
            <a:pPr marL="0" indent="0">
              <a:buNone/>
            </a:pPr>
            <a:endParaRPr lang="en-US" sz="20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9E57DC2-970A-4B3E-BB1C-7A09969E49DF}" type="slidenum">
              <a:rPr lang="en-US" sz="2800" smtClean="0">
                <a:latin typeface="Times New Roman" panose="02020603050405020304" pitchFamily="18" charset="0"/>
                <a:cs typeface="Times New Roman" panose="02020603050405020304" pitchFamily="18" charset="0"/>
              </a:rPr>
              <a:pPr/>
              <a:t>9</a:t>
            </a:fld>
            <a:endParaRPr lang="en-US" sz="28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1024128" y="420325"/>
            <a:ext cx="9720072" cy="853839"/>
          </a:xfrm>
        </p:spPr>
        <p:txBody>
          <a:bodyPr>
            <a:normAutofit/>
          </a:bodyPr>
          <a:lstStyle/>
          <a:p>
            <a:pPr algn="ctr"/>
            <a:r>
              <a:rPr lang="en-US" sz="2800" cap="none" dirty="0" smtClean="0">
                <a:latin typeface="Times New Roman" panose="02020603050405020304" pitchFamily="18" charset="0"/>
                <a:cs typeface="Times New Roman" panose="02020603050405020304" pitchFamily="18" charset="0"/>
              </a:rPr>
              <a:t>Conclusion</a:t>
            </a:r>
            <a:endParaRPr lang="en-US" sz="2800" cap="none"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024128" y="3588251"/>
            <a:ext cx="9439006" cy="3006278"/>
          </a:xfrm>
          <a:prstGeom prst="rect">
            <a:avLst/>
          </a:prstGeom>
        </p:spPr>
      </p:pic>
    </p:spTree>
    <p:extLst>
      <p:ext uri="{BB962C8B-B14F-4D97-AF65-F5344CB8AC3E}">
        <p14:creationId xmlns="" xmlns:p14="http://schemas.microsoft.com/office/powerpoint/2010/main" val="4165654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704537"/>
            <a:ext cx="11642562" cy="7090347"/>
          </a:xfrm>
        </p:spPr>
        <p:txBody>
          <a:bodyPr>
            <a:noAutofit/>
          </a:bodyPr>
          <a:lstStyle/>
          <a:p>
            <a:r>
              <a:rPr lang="en-US" sz="2000" dirty="0">
                <a:latin typeface="Times New Roman" panose="02020603050405020304" pitchFamily="18" charset="0"/>
                <a:cs typeface="Times New Roman" panose="02020603050405020304" pitchFamily="18" charset="0"/>
              </a:rPr>
              <a:t>Bertoletti, P., &amp; Etro, F. (2017). Monopolistic competition, as you like it. University Ca'Foscari of Venice, Dept. of Economics Research Paper Series No, 8.</a:t>
            </a:r>
            <a:endParaRPr lang="en-AU"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Cowan, S. (2018). Regulating monopoly price discrimination. Journal of Regulatory Economics, 54(1), 1-13.</a:t>
            </a:r>
            <a:endParaRPr lang="en-AU"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Fanti, L., &amp; Buccella, D. (2017). Bargaining agenda in a unionised monopoly with network effects: when corporate social responsibility may be welfare-reducing. EconomiaPolitica, 34(3), 471-489.</a:t>
            </a:r>
            <a:endParaRPr lang="en-AU"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Jim, H. S., &amp; Scaramozzino, P. (2017). A bilateral monopoly model of profit sharing along the global supply chain. In Forum For Research in Empirical International Trade Working Paper Series (No. 1252).</a:t>
            </a:r>
            <a:endParaRPr lang="en-AU"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Kurz, M. (2017). On the formation of capital and wealth: IT, monopoly power and rising inequality. Monopoly Power and Rising Inequality (June 25, 2017).</a:t>
            </a:r>
            <a:endParaRPr lang="en-AU"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Laussel, D., &amp;Resende, J. (2019). Complementary Monopolies with asymmetric information. Economic Theory, 1-39.</a:t>
            </a:r>
            <a:endParaRPr lang="en-AU"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Miklós-Thal, J., &amp; Shaffer, G. (2019). Input price discrimination by resale market. Available at SSRN 3191951.</a:t>
            </a:r>
            <a:endParaRPr lang="en-AU"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Spulber, D. F. (2017). Complementary monopolies and bargaining. The Journal of Law and Economics, 60(1), 29-74.</a:t>
            </a:r>
            <a:endParaRPr lang="en-AU"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Sun, B., Jing, W., Zhao, X., &amp; He, Y. (2017). Research on market power and market structure. International Journal of Crowd Science.</a:t>
            </a:r>
            <a:endParaRPr lang="en-AU"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Watson, C. L., &amp; Ziv, O. (2019). Is the Rent Too High? Land Ownership and Monopoly Power.</a:t>
            </a:r>
            <a:endParaRPr lang="en-AU"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9E57DC2-970A-4B3E-BB1C-7A09969E49DF}" type="slidenum">
              <a:rPr lang="en-US" sz="2800" smtClean="0">
                <a:latin typeface="Times New Roman" panose="02020603050405020304" pitchFamily="18" charset="0"/>
                <a:cs typeface="Times New Roman" panose="02020603050405020304" pitchFamily="18" charset="0"/>
              </a:rPr>
              <a:pPr/>
              <a:t>10</a:t>
            </a:fld>
            <a:endParaRPr lang="en-US" sz="28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1024128" y="209862"/>
            <a:ext cx="9720072" cy="494676"/>
          </a:xfrm>
        </p:spPr>
        <p:txBody>
          <a:bodyPr>
            <a:normAutofit fontScale="90000"/>
          </a:bodyPr>
          <a:lstStyle/>
          <a:p>
            <a:pPr algn="ctr"/>
            <a:r>
              <a:rPr lang="en-US" sz="2800" cap="none" dirty="0" smtClean="0">
                <a:latin typeface="Times New Roman" panose="02020603050405020304" pitchFamily="18" charset="0"/>
                <a:cs typeface="Times New Roman" panose="02020603050405020304" pitchFamily="18" charset="0"/>
              </a:rPr>
              <a:t>References</a:t>
            </a:r>
            <a:endParaRPr lang="en-US" sz="2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6344693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302</TotalTime>
  <Words>1456</Words>
  <Application>Microsoft Office PowerPoint</Application>
  <PresentationFormat>Custom</PresentationFormat>
  <Paragraphs>78</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Price and Output Determination in Monopoly Markets</vt:lpstr>
      <vt:lpstr>Introduction</vt:lpstr>
      <vt:lpstr>Price and Output Determination </vt:lpstr>
      <vt:lpstr>Price and Output Determination (Cont..)</vt:lpstr>
      <vt:lpstr>Price Discrimination and Output Determination</vt:lpstr>
      <vt:lpstr>Sources of Monopoly Power (Cont..)</vt:lpstr>
      <vt:lpstr>Sources of Monopoly Power</vt:lpstr>
      <vt:lpstr>Upstream and Downstream Monopolies </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Price and Output Determination in Monopoly Markets</dc:title>
  <dc:creator>wilson sambu</dc:creator>
  <cp:lastModifiedBy>ADM</cp:lastModifiedBy>
  <cp:revision>37</cp:revision>
  <dcterms:created xsi:type="dcterms:W3CDTF">2020-04-01T02:54:21Z</dcterms:created>
  <dcterms:modified xsi:type="dcterms:W3CDTF">2020-04-01T12:04:55Z</dcterms:modified>
</cp:coreProperties>
</file>